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5B5BD-BCEB-4B8B-88BF-F0FED1BF01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AFD5F9-5A5A-4947-A103-DC5EB0335A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5EBAE9-5499-4F02-AA0F-45AF2B9B6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ABBB-B5F2-4F16-A49B-50C0A9880A8B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524EA8-BE17-4CB3-89DE-3AB9FB6AF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F0F7A4-24E8-486B-85EE-074E593E7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5C858-96FF-4DDB-88FF-C908B4D1D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019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4DB82-9777-49BA-A518-00845E96E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6F51D9-A276-4305-B4EB-2762D644F9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8EA0EE-F3E5-40A3-BB4C-B5F3BB459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ABBB-B5F2-4F16-A49B-50C0A9880A8B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154CE-4E9B-4263-BBA6-AC230A811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9D443F-9CE9-434A-A8C1-B3FB15D03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5C858-96FF-4DDB-88FF-C908B4D1D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346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66E7AB-A2F9-4DA0-800D-99E71CA1D4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598BA2-2891-4334-BFC9-82C02453DB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A53B6F-B4DA-44CD-A2C9-90AE72E6E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ABBB-B5F2-4F16-A49B-50C0A9880A8B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37FA24-A706-48F5-945C-9B9FA3BD1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475BA-8829-4F8B-A4F5-1DA97AFCF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5C858-96FF-4DDB-88FF-C908B4D1D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552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13ADB-C003-4242-92C8-A465F3CB6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5D03D-6A57-4A4D-BD24-632F782A47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4617E3-8500-4C2C-905C-955F6612F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ABBB-B5F2-4F16-A49B-50C0A9880A8B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E735B5-1FBE-4EAA-A2EB-FF731AC68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A678A5-FF53-4F6B-8122-6BF954B99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5C858-96FF-4DDB-88FF-C908B4D1D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200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674E1-045C-4F18-AFF2-1019BC7FA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54A2F9-1BF9-4CDE-A9E7-3D20AEF657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EE32E5-EA7E-4E1C-8038-9BC058369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ABBB-B5F2-4F16-A49B-50C0A9880A8B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B11709-A665-4F7A-9542-D04B45B1C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69C8F8-B386-4027-8A2E-91425DE7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5C858-96FF-4DDB-88FF-C908B4D1D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203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41069-D1F6-4DF6-9AEC-7FB82207E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FBFE16-952A-475C-B69E-DB1A09C528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DF1B8D-C7AB-4750-9539-E6653F8B12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B08EA7-8FE6-4565-9988-819B328BF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ABBB-B5F2-4F16-A49B-50C0A9880A8B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44A6D0-AC3F-4EC0-93E4-65DC8A657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AB2442-24A7-491C-8817-0D3C4B8E7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5C858-96FF-4DDB-88FF-C908B4D1D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922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27493-F534-4874-AA72-AFE4740FD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39C635-A8E2-4A4E-B721-4FF23CC6A3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B2134D-D664-4D88-8085-D64C630689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1CC9D4-2C9A-4D70-B015-351710DEBC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60FA92-E79A-4982-8598-EBDC34B13C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E9DCD6-31F0-40ED-B396-B137AFD6A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ABBB-B5F2-4F16-A49B-50C0A9880A8B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6D10A8-213C-49ED-8B13-2DF6BA82B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417414-A9B3-4725-8D91-7C959994B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5C858-96FF-4DDB-88FF-C908B4D1D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081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61697-FDDB-4161-9EA8-E3D9BD0BC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05DCD2-43DD-41F3-9E87-3BE48DCA8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ABBB-B5F2-4F16-A49B-50C0A9880A8B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330BC2-D92E-4622-B0C3-A1A5FE76A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5AAE0-9A8A-4F3E-9A65-33EE369AB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5C858-96FF-4DDB-88FF-C908B4D1D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512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001001-A8FF-492D-B921-3F17A6FFF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ABBB-B5F2-4F16-A49B-50C0A9880A8B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CC62DB-F27B-4F91-AFDB-BE0FFC824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F4B1D5-A642-4BB2-AD44-E75CD6CBF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5C858-96FF-4DDB-88FF-C908B4D1D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176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24EC5-DC9E-4009-BACC-1F5646E42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91D5AB-163F-4DA0-81D8-3F9422D053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4D0454-2D81-4BCC-8EDC-CD2B13DD87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863992-4EF8-4304-B030-EAA533068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ABBB-B5F2-4F16-A49B-50C0A9880A8B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BE8E24-14FF-436E-913A-023C83C9A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763BA0-8E99-4CF9-88AA-94E3DE6F5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5C858-96FF-4DDB-88FF-C908B4D1D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318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2C679-4EFD-4343-887E-FA6BC583D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E7793E-FFEB-4C93-99FF-037E3008B2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3B7C1D-3B6C-43DB-8134-6DF9BE2AE8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E74F77-3739-4910-8066-F59FDBCE5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ABBB-B5F2-4F16-A49B-50C0A9880A8B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4FA68E-B46C-4DAF-988D-3CF924A27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70660C-CB3A-4B1C-BBC9-22BD981B6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5C858-96FF-4DDB-88FF-C908B4D1D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23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12AB6F-1674-4E5C-B0F8-B3EF5BDF5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7227FB-901E-4E2B-AD34-1529E29007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C9DD55-DE1A-4E5C-9630-59CEAD612C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0ABBB-B5F2-4F16-A49B-50C0A9880A8B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7C5DA9-BFC3-4B11-B470-FAA46B8B6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8E67FF-4F13-46A4-9F22-CB669D132E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5C858-96FF-4DDB-88FF-C908B4D1D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501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8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D264C-2AF0-4E93-985E-D2BB545F81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sz="8000" dirty="0"/>
              <a:t>ΠΕΡΙΜΕΤΡΟΣ ΚΑΙ ΕΜΒΑΔΟΝ ΣΧΗΜΑΤΩΝ</a:t>
            </a:r>
            <a:endParaRPr lang="en-US" sz="8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BA6B72-439D-48CF-B56A-BEC1F8FF73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602037"/>
            <a:ext cx="14525675" cy="324400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Free Mathematics Clipart | Clipart Panda - Free Clipart Images">
            <a:extLst>
              <a:ext uri="{FF2B5EF4-FFF2-40B4-BE49-F238E27FC236}">
                <a16:creationId xmlns:a16="http://schemas.microsoft.com/office/drawing/2014/main" id="{199824A2-8875-4F88-BBDE-DF9D9FA176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651" y="3602037"/>
            <a:ext cx="3359084" cy="2724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2568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8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D264C-2AF0-4E93-985E-D2BB545F81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4315"/>
            <a:ext cx="9144000" cy="2387600"/>
          </a:xfrm>
        </p:spPr>
        <p:txBody>
          <a:bodyPr>
            <a:normAutofit/>
          </a:bodyPr>
          <a:lstStyle/>
          <a:p>
            <a:r>
              <a:rPr lang="el-GR" sz="5400" b="1" dirty="0">
                <a:solidFill>
                  <a:srgbClr val="FF0000"/>
                </a:solidFill>
              </a:rPr>
              <a:t>Περίμετρος</a:t>
            </a:r>
            <a:r>
              <a:rPr lang="el-GR" sz="5400" dirty="0"/>
              <a:t> είναι το γύρω γύρω ενός σχήματος, ενώ το</a:t>
            </a:r>
            <a:r>
              <a:rPr lang="el-GR" sz="5400" dirty="0">
                <a:solidFill>
                  <a:schemeClr val="accent1">
                    <a:lumMod val="75000"/>
                  </a:schemeClr>
                </a:solidFill>
              </a:rPr>
              <a:t> Εμβαδόν </a:t>
            </a:r>
            <a:r>
              <a:rPr lang="el-GR" sz="5400" dirty="0"/>
              <a:t>είναι η επιφάνεια του. </a:t>
            </a:r>
            <a:endParaRPr lang="en-US" sz="5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BA6B72-439D-48CF-B56A-BEC1F8FF73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9" y="2990457"/>
            <a:ext cx="9435549" cy="3244003"/>
          </a:xfrm>
        </p:spPr>
        <p:txBody>
          <a:bodyPr/>
          <a:lstStyle/>
          <a:p>
            <a:pPr algn="just"/>
            <a:r>
              <a:rPr lang="el-GR" dirty="0"/>
              <a:t>	                         </a:t>
            </a:r>
            <a:r>
              <a:rPr lang="el-GR" dirty="0">
                <a:solidFill>
                  <a:srgbClr val="FF0000"/>
                </a:solidFill>
              </a:rPr>
              <a:t>Περίμετρος			      </a:t>
            </a:r>
            <a:r>
              <a:rPr lang="el-GR" dirty="0">
                <a:solidFill>
                  <a:schemeClr val="accent1"/>
                </a:solidFill>
              </a:rPr>
              <a:t>Εμβαδόν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31E5B73-AF79-42E2-8F57-6A641CC8D926}"/>
              </a:ext>
            </a:extLst>
          </p:cNvPr>
          <p:cNvSpPr/>
          <p:nvPr/>
        </p:nvSpPr>
        <p:spPr>
          <a:xfrm>
            <a:off x="2960850" y="3497240"/>
            <a:ext cx="2366523" cy="223043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EE416AF-F04C-4678-BCD8-A2BDC265979E}"/>
              </a:ext>
            </a:extLst>
          </p:cNvPr>
          <p:cNvSpPr/>
          <p:nvPr/>
        </p:nvSpPr>
        <p:spPr>
          <a:xfrm>
            <a:off x="6982651" y="3497240"/>
            <a:ext cx="2366523" cy="2230439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411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8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FBA6B72-439D-48CF-B56A-BEC1F8FF73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4997"/>
            <a:ext cx="12191999" cy="625556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l-GR" sz="5200" dirty="0"/>
              <a:t>Πώς βρίσκω την </a:t>
            </a:r>
            <a:r>
              <a:rPr lang="el-GR" sz="5200" dirty="0">
                <a:solidFill>
                  <a:srgbClr val="FF0000"/>
                </a:solidFill>
              </a:rPr>
              <a:t>Περίμετρο </a:t>
            </a:r>
            <a:r>
              <a:rPr lang="el-GR" sz="5200" dirty="0"/>
              <a:t>ενός σχήματος;</a:t>
            </a:r>
          </a:p>
          <a:p>
            <a:pPr algn="l"/>
            <a:r>
              <a:rPr lang="el-GR" sz="4000" dirty="0"/>
              <a:t>Αρχικά μετρώ με τη ρίγα μου το μήκος και το πλάτος. Αν έχει τετραγωνάκια μετρώ τα τετραγωνάκια.</a:t>
            </a:r>
          </a:p>
          <a:p>
            <a:pPr algn="just"/>
            <a:r>
              <a:rPr lang="el-GR" sz="2800" dirty="0"/>
              <a:t>		         </a:t>
            </a:r>
            <a:endParaRPr lang="en-US" sz="2800" dirty="0"/>
          </a:p>
          <a:p>
            <a:pPr algn="just"/>
            <a:r>
              <a:rPr lang="el-GR" sz="2800" dirty="0"/>
              <a:t>		</a:t>
            </a:r>
            <a:r>
              <a:rPr lang="el-GR" sz="3300" dirty="0"/>
              <a:t>        5</a:t>
            </a:r>
            <a:r>
              <a:rPr lang="en-US" sz="3300" dirty="0"/>
              <a:t>cm	</a:t>
            </a:r>
            <a:r>
              <a:rPr lang="el-GR" sz="3300" dirty="0"/>
              <a:t>	</a:t>
            </a:r>
            <a:r>
              <a:rPr lang="en-US" sz="3300" dirty="0"/>
              <a:t>	</a:t>
            </a:r>
            <a:r>
              <a:rPr lang="el-GR" sz="3300" dirty="0"/>
              <a:t>			5</a:t>
            </a:r>
            <a:r>
              <a:rPr lang="en-US" sz="3300" dirty="0"/>
              <a:t>cm				</a:t>
            </a:r>
            <a:endParaRPr lang="el-GR" sz="3300" dirty="0"/>
          </a:p>
          <a:p>
            <a:pPr algn="just"/>
            <a:r>
              <a:rPr lang="el-GR" sz="2800" dirty="0"/>
              <a:t>  </a:t>
            </a:r>
          </a:p>
          <a:p>
            <a:pPr algn="just"/>
            <a:endParaRPr lang="el-GR" sz="2800" dirty="0"/>
          </a:p>
          <a:p>
            <a:pPr algn="just"/>
            <a:r>
              <a:rPr lang="en-US" sz="3300" dirty="0"/>
              <a:t>  3cm</a:t>
            </a:r>
            <a:r>
              <a:rPr lang="en-US" sz="2800" dirty="0"/>
              <a:t>						       </a:t>
            </a:r>
            <a:r>
              <a:rPr lang="en-US" sz="3300" dirty="0"/>
              <a:t>3cm</a:t>
            </a:r>
          </a:p>
          <a:p>
            <a:pPr algn="just"/>
            <a:r>
              <a:rPr lang="en-US" sz="2800" dirty="0"/>
              <a:t>					</a:t>
            </a:r>
          </a:p>
          <a:p>
            <a:pPr algn="just"/>
            <a:endParaRPr lang="en-US" sz="4800" dirty="0"/>
          </a:p>
          <a:p>
            <a:pPr algn="just"/>
            <a:endParaRPr lang="el-GR" sz="4800" dirty="0"/>
          </a:p>
          <a:p>
            <a:pPr algn="just"/>
            <a:r>
              <a:rPr lang="el-GR" sz="4800" dirty="0"/>
              <a:t>Προσθέτω όλες τις πλευρές. </a:t>
            </a:r>
          </a:p>
          <a:p>
            <a:pPr algn="just"/>
            <a:r>
              <a:rPr lang="el-GR" sz="4800" dirty="0">
                <a:solidFill>
                  <a:srgbClr val="FF0000"/>
                </a:solidFill>
              </a:rPr>
              <a:t>Περίμετρος</a:t>
            </a:r>
            <a:r>
              <a:rPr lang="el-GR" sz="4800" dirty="0"/>
              <a:t>= 5 + 5 + 3 + 3= 16 </a:t>
            </a:r>
            <a:r>
              <a:rPr lang="en-US" sz="4800" dirty="0"/>
              <a:t>cm</a:t>
            </a:r>
            <a:endParaRPr lang="en-US" sz="4800" dirty="0">
              <a:solidFill>
                <a:srgbClr val="FF0000"/>
              </a:solidFill>
            </a:endParaRPr>
          </a:p>
          <a:p>
            <a:pPr algn="just"/>
            <a:endParaRPr lang="en-US" sz="2800" dirty="0"/>
          </a:p>
          <a:p>
            <a:pPr algn="just"/>
            <a:endParaRPr lang="en-US" sz="2800" dirty="0"/>
          </a:p>
          <a:p>
            <a:pPr algn="just"/>
            <a:endParaRPr lang="en-US" sz="28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F2332E-139F-44DF-B2E6-4F82C845C59D}"/>
              </a:ext>
            </a:extLst>
          </p:cNvPr>
          <p:cNvSpPr/>
          <p:nvPr/>
        </p:nvSpPr>
        <p:spPr>
          <a:xfrm>
            <a:off x="959270" y="2355601"/>
            <a:ext cx="3781944" cy="191435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85C484-2C3A-45E7-ADAC-9937F3946F5B}"/>
              </a:ext>
            </a:extLst>
          </p:cNvPr>
          <p:cNvSpPr txBox="1"/>
          <p:nvPr/>
        </p:nvSpPr>
        <p:spPr>
          <a:xfrm>
            <a:off x="4757009" y="3051166"/>
            <a:ext cx="10469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3cm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965DDA-E4FD-4F5C-92E0-E7C63A2478F2}"/>
              </a:ext>
            </a:extLst>
          </p:cNvPr>
          <p:cNvSpPr txBox="1"/>
          <p:nvPr/>
        </p:nvSpPr>
        <p:spPr>
          <a:xfrm>
            <a:off x="2325277" y="4280623"/>
            <a:ext cx="10469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5cm</a:t>
            </a:r>
          </a:p>
        </p:txBody>
      </p:sp>
      <p:graphicFrame>
        <p:nvGraphicFramePr>
          <p:cNvPr id="7" name="Table 8">
            <a:extLst>
              <a:ext uri="{FF2B5EF4-FFF2-40B4-BE49-F238E27FC236}">
                <a16:creationId xmlns:a16="http://schemas.microsoft.com/office/drawing/2014/main" id="{CF710B52-A4E5-418A-8360-6F71769D98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8908830"/>
              </p:ext>
            </p:extLst>
          </p:nvPr>
        </p:nvGraphicFramePr>
        <p:xfrm>
          <a:off x="6744397" y="2366272"/>
          <a:ext cx="3781945" cy="19143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389">
                  <a:extLst>
                    <a:ext uri="{9D8B030D-6E8A-4147-A177-3AD203B41FA5}">
                      <a16:colId xmlns:a16="http://schemas.microsoft.com/office/drawing/2014/main" val="2049707359"/>
                    </a:ext>
                  </a:extLst>
                </a:gridCol>
                <a:gridCol w="756389">
                  <a:extLst>
                    <a:ext uri="{9D8B030D-6E8A-4147-A177-3AD203B41FA5}">
                      <a16:colId xmlns:a16="http://schemas.microsoft.com/office/drawing/2014/main" val="3214961265"/>
                    </a:ext>
                  </a:extLst>
                </a:gridCol>
                <a:gridCol w="756389">
                  <a:extLst>
                    <a:ext uri="{9D8B030D-6E8A-4147-A177-3AD203B41FA5}">
                      <a16:colId xmlns:a16="http://schemas.microsoft.com/office/drawing/2014/main" val="2838328922"/>
                    </a:ext>
                  </a:extLst>
                </a:gridCol>
                <a:gridCol w="756389">
                  <a:extLst>
                    <a:ext uri="{9D8B030D-6E8A-4147-A177-3AD203B41FA5}">
                      <a16:colId xmlns:a16="http://schemas.microsoft.com/office/drawing/2014/main" val="3827935121"/>
                    </a:ext>
                  </a:extLst>
                </a:gridCol>
                <a:gridCol w="756389">
                  <a:extLst>
                    <a:ext uri="{9D8B030D-6E8A-4147-A177-3AD203B41FA5}">
                      <a16:colId xmlns:a16="http://schemas.microsoft.com/office/drawing/2014/main" val="2505982199"/>
                    </a:ext>
                  </a:extLst>
                </a:gridCol>
              </a:tblGrid>
              <a:tr h="63811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935186"/>
                  </a:ext>
                </a:extLst>
              </a:tr>
              <a:tr h="638117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714651"/>
                  </a:ext>
                </a:extLst>
              </a:tr>
              <a:tr h="638117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22042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4283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8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FBA6B72-439D-48CF-B56A-BEC1F8FF73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0329" y="184997"/>
            <a:ext cx="11330610" cy="6255560"/>
          </a:xfrm>
        </p:spPr>
        <p:txBody>
          <a:bodyPr>
            <a:normAutofit/>
          </a:bodyPr>
          <a:lstStyle/>
          <a:p>
            <a:pPr algn="just"/>
            <a:endParaRPr lang="en-US" sz="2800" dirty="0"/>
          </a:p>
          <a:p>
            <a:pPr algn="just"/>
            <a:endParaRPr lang="en-US" sz="2800" dirty="0"/>
          </a:p>
          <a:p>
            <a:pPr algn="just"/>
            <a:endParaRPr lang="en-US" sz="2800" dirty="0"/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AB447DD7-DEA5-40EF-99F4-D96374ADBC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386090"/>
              </p:ext>
            </p:extLst>
          </p:nvPr>
        </p:nvGraphicFramePr>
        <p:xfrm>
          <a:off x="1393452" y="2605974"/>
          <a:ext cx="2197887" cy="2840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2629">
                  <a:extLst>
                    <a:ext uri="{9D8B030D-6E8A-4147-A177-3AD203B41FA5}">
                      <a16:colId xmlns:a16="http://schemas.microsoft.com/office/drawing/2014/main" val="1658750151"/>
                    </a:ext>
                  </a:extLst>
                </a:gridCol>
                <a:gridCol w="732629">
                  <a:extLst>
                    <a:ext uri="{9D8B030D-6E8A-4147-A177-3AD203B41FA5}">
                      <a16:colId xmlns:a16="http://schemas.microsoft.com/office/drawing/2014/main" val="3708771686"/>
                    </a:ext>
                  </a:extLst>
                </a:gridCol>
                <a:gridCol w="732629">
                  <a:extLst>
                    <a:ext uri="{9D8B030D-6E8A-4147-A177-3AD203B41FA5}">
                      <a16:colId xmlns:a16="http://schemas.microsoft.com/office/drawing/2014/main" val="503877476"/>
                    </a:ext>
                  </a:extLst>
                </a:gridCol>
              </a:tblGrid>
              <a:tr h="710168">
                <a:tc>
                  <a:txBody>
                    <a:bodyPr/>
                    <a:lstStyle/>
                    <a:p>
                      <a:endParaRPr 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16718"/>
                  </a:ext>
                </a:extLst>
              </a:tr>
              <a:tr h="710168">
                <a:tc>
                  <a:txBody>
                    <a:bodyPr/>
                    <a:lstStyle/>
                    <a:p>
                      <a:endParaRPr 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947499"/>
                  </a:ext>
                </a:extLst>
              </a:tr>
              <a:tr h="710168">
                <a:tc>
                  <a:txBody>
                    <a:bodyPr/>
                    <a:lstStyle/>
                    <a:p>
                      <a:endParaRPr 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223880"/>
                  </a:ext>
                </a:extLst>
              </a:tr>
              <a:tr h="710168">
                <a:tc>
                  <a:txBody>
                    <a:bodyPr/>
                    <a:lstStyle/>
                    <a:p>
                      <a:endParaRPr 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670221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EA900FEC-A07E-4C34-8875-D5BB3BD31525}"/>
              </a:ext>
            </a:extLst>
          </p:cNvPr>
          <p:cNvSpPr/>
          <p:nvPr/>
        </p:nvSpPr>
        <p:spPr>
          <a:xfrm>
            <a:off x="490329" y="295422"/>
            <a:ext cx="6414054" cy="1096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4800" dirty="0">
                <a:solidFill>
                  <a:schemeClr val="tx1"/>
                </a:solidFill>
              </a:rPr>
              <a:t>Να βρεις την Περίμετρο. 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B92BA5-8D4E-404B-A2DA-0D4F54FC23DE}"/>
              </a:ext>
            </a:extLst>
          </p:cNvPr>
          <p:cNvSpPr txBox="1"/>
          <p:nvPr/>
        </p:nvSpPr>
        <p:spPr>
          <a:xfrm>
            <a:off x="2168210" y="2082754"/>
            <a:ext cx="866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/>
              <a:t>3</a:t>
            </a:r>
            <a:r>
              <a:rPr lang="en-US" sz="2800" dirty="0"/>
              <a:t>cm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F4D25D7-68E5-46D9-A7B7-D385DE0F2AE5}"/>
              </a:ext>
            </a:extLst>
          </p:cNvPr>
          <p:cNvSpPr txBox="1"/>
          <p:nvPr/>
        </p:nvSpPr>
        <p:spPr>
          <a:xfrm>
            <a:off x="490329" y="3594584"/>
            <a:ext cx="866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4cm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10CE69-DBAE-4B2B-BB93-F336A34B68B2}"/>
              </a:ext>
            </a:extLst>
          </p:cNvPr>
          <p:cNvSpPr/>
          <p:nvPr/>
        </p:nvSpPr>
        <p:spPr>
          <a:xfrm>
            <a:off x="793296" y="5565912"/>
            <a:ext cx="3398198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dirty="0">
                <a:solidFill>
                  <a:schemeClr val="tx1"/>
                </a:solidFill>
              </a:rPr>
              <a:t>Π=</a:t>
            </a:r>
            <a:r>
              <a:rPr lang="en-US" sz="2800" dirty="0">
                <a:solidFill>
                  <a:schemeClr val="tx1"/>
                </a:solidFill>
              </a:rPr>
              <a:t>4 + 4 + 3 + 3=14cm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7125281-430D-4D64-BC05-DC67804D0BE8}"/>
              </a:ext>
            </a:extLst>
          </p:cNvPr>
          <p:cNvSpPr/>
          <p:nvPr/>
        </p:nvSpPr>
        <p:spPr>
          <a:xfrm>
            <a:off x="6706587" y="2624822"/>
            <a:ext cx="1442513" cy="149298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pic>
        <p:nvPicPr>
          <p:cNvPr id="5124" name="Picture 4" descr="Orange Cartoon Ruler Clip Art - Orange Cartoon Ruler Vector Image | Clip art,  Clip art vintage, Free clip art">
            <a:extLst>
              <a:ext uri="{FF2B5EF4-FFF2-40B4-BE49-F238E27FC236}">
                <a16:creationId xmlns:a16="http://schemas.microsoft.com/office/drawing/2014/main" id="{FFA850F5-B22E-4856-AABA-3E729D0C6F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62972">
            <a:off x="9107624" y="644321"/>
            <a:ext cx="1147763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AAD99DA-1270-4CCF-8A7D-5B64398876ED}"/>
              </a:ext>
            </a:extLst>
          </p:cNvPr>
          <p:cNvSpPr txBox="1"/>
          <p:nvPr/>
        </p:nvSpPr>
        <p:spPr>
          <a:xfrm>
            <a:off x="6957392" y="2101602"/>
            <a:ext cx="866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2cm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90ED89B-21AF-4690-A920-ED109BEE38D9}"/>
              </a:ext>
            </a:extLst>
          </p:cNvPr>
          <p:cNvSpPr txBox="1"/>
          <p:nvPr/>
        </p:nvSpPr>
        <p:spPr>
          <a:xfrm>
            <a:off x="5840049" y="3316248"/>
            <a:ext cx="866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/>
              <a:t>2</a:t>
            </a:r>
            <a:r>
              <a:rPr lang="en-US" sz="2800" dirty="0"/>
              <a:t>cm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6F7BE79-50F4-4BAA-B611-FE7FACBCA703}"/>
              </a:ext>
            </a:extLst>
          </p:cNvPr>
          <p:cNvSpPr/>
          <p:nvPr/>
        </p:nvSpPr>
        <p:spPr>
          <a:xfrm>
            <a:off x="5728744" y="5465808"/>
            <a:ext cx="3398198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dirty="0">
                <a:solidFill>
                  <a:schemeClr val="tx1"/>
                </a:solidFill>
              </a:rPr>
              <a:t>Π= 2 + 2 + 2 + 2=8</a:t>
            </a:r>
            <a:r>
              <a:rPr lang="en-US" sz="2800" dirty="0">
                <a:solidFill>
                  <a:schemeClr val="tx1"/>
                </a:solidFill>
              </a:rPr>
              <a:t>cm</a:t>
            </a:r>
          </a:p>
        </p:txBody>
      </p:sp>
    </p:spTree>
    <p:extLst>
      <p:ext uri="{BB962C8B-B14F-4D97-AF65-F5344CB8AC3E}">
        <p14:creationId xmlns:p14="http://schemas.microsoft.com/office/powerpoint/2010/main" val="486765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8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4FBA6B72-439D-48CF-B56A-BEC1F8FF7375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0" y="184997"/>
                <a:ext cx="12191999" cy="6255560"/>
              </a:xfrm>
            </p:spPr>
            <p:txBody>
              <a:bodyPr>
                <a:normAutofit lnSpcReduction="10000"/>
              </a:bodyPr>
              <a:lstStyle/>
              <a:p>
                <a:pPr algn="l"/>
                <a:r>
                  <a:rPr lang="el-GR" sz="5200" dirty="0"/>
                  <a:t>Πώς βρίσκω τ</a:t>
                </a:r>
                <a:r>
                  <a:rPr lang="en-US" sz="5200" dirty="0"/>
                  <a:t>o</a:t>
                </a:r>
                <a:r>
                  <a:rPr lang="el-GR" sz="5200" dirty="0"/>
                  <a:t> </a:t>
                </a:r>
                <a:r>
                  <a:rPr lang="el-GR" sz="5200" dirty="0">
                    <a:solidFill>
                      <a:schemeClr val="accent1"/>
                    </a:solidFill>
                  </a:rPr>
                  <a:t>Εμβαδόν</a:t>
                </a:r>
                <a:r>
                  <a:rPr lang="el-GR" sz="5200" dirty="0">
                    <a:solidFill>
                      <a:srgbClr val="FF0000"/>
                    </a:solidFill>
                  </a:rPr>
                  <a:t> </a:t>
                </a:r>
                <a:r>
                  <a:rPr lang="el-GR" sz="5200" dirty="0"/>
                  <a:t>ενός σχήματος;</a:t>
                </a:r>
              </a:p>
              <a:p>
                <a:pPr algn="just"/>
                <a:r>
                  <a:rPr lang="el-GR" sz="2800" dirty="0"/>
                  <a:t>		         </a:t>
                </a:r>
                <a:endParaRPr lang="en-US" sz="2800" dirty="0"/>
              </a:p>
              <a:p>
                <a:pPr algn="just"/>
                <a:r>
                  <a:rPr lang="el-GR" sz="2800" dirty="0"/>
                  <a:t>		</a:t>
                </a:r>
                <a:r>
                  <a:rPr lang="el-GR" sz="3300" dirty="0"/>
                  <a:t>        5</a:t>
                </a:r>
                <a:r>
                  <a:rPr lang="en-US" sz="3300" dirty="0"/>
                  <a:t>cm	</a:t>
                </a:r>
                <a:r>
                  <a:rPr lang="el-GR" sz="3300" dirty="0"/>
                  <a:t>	</a:t>
                </a:r>
                <a:r>
                  <a:rPr lang="en-US" sz="3300" dirty="0"/>
                  <a:t>	</a:t>
                </a:r>
                <a:r>
                  <a:rPr lang="el-GR" sz="3300" dirty="0"/>
                  <a:t>			</a:t>
                </a:r>
                <a:r>
                  <a:rPr lang="en-US" sz="3300" dirty="0"/>
                  <a:t>			</a:t>
                </a:r>
                <a:endParaRPr lang="el-GR" sz="3300" dirty="0"/>
              </a:p>
              <a:p>
                <a:pPr algn="just"/>
                <a:r>
                  <a:rPr lang="el-GR" sz="2800" dirty="0"/>
                  <a:t>  </a:t>
                </a:r>
              </a:p>
              <a:p>
                <a:pPr algn="just"/>
                <a:endParaRPr lang="el-GR" sz="2800" dirty="0"/>
              </a:p>
              <a:p>
                <a:pPr algn="just"/>
                <a:r>
                  <a:rPr lang="en-US" sz="3300" dirty="0"/>
                  <a:t>  </a:t>
                </a:r>
                <a:r>
                  <a:rPr lang="en-US" sz="2800" dirty="0"/>
                  <a:t>						       </a:t>
                </a:r>
                <a:endParaRPr lang="en-US" sz="3300" dirty="0"/>
              </a:p>
              <a:p>
                <a:pPr algn="just"/>
                <a:r>
                  <a:rPr lang="en-US" sz="2800" dirty="0"/>
                  <a:t>					</a:t>
                </a:r>
              </a:p>
              <a:p>
                <a:pPr algn="just"/>
                <a:endParaRPr lang="en-US" sz="4800" dirty="0"/>
              </a:p>
              <a:p>
                <a:pPr algn="just"/>
                <a:r>
                  <a:rPr lang="el-GR" sz="4800" dirty="0"/>
                  <a:t>Πολλαπλασιάζω το μήκος με το πλάτος  </a:t>
                </a:r>
              </a:p>
              <a:p>
                <a:pPr algn="just"/>
                <a:r>
                  <a:rPr lang="el-GR" sz="4800" dirty="0">
                    <a:solidFill>
                      <a:schemeClr val="accent1"/>
                    </a:solidFill>
                  </a:rPr>
                  <a:t>Εμβαδόν</a:t>
                </a:r>
                <a:r>
                  <a:rPr lang="el-GR" sz="4800" dirty="0"/>
                  <a:t>= 3 Χ 5=15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800" dirty="0"/>
              </a:p>
              <a:p>
                <a:pPr algn="just"/>
                <a:endParaRPr lang="en-US" sz="2800" dirty="0"/>
              </a:p>
              <a:p>
                <a:pPr algn="just"/>
                <a:endParaRPr lang="en-US" sz="2800" dirty="0"/>
              </a:p>
            </p:txBody>
          </p:sp>
        </mc:Choice>
        <mc:Fallback xmlns="">
          <p:sp>
            <p:nvSpPr>
              <p:cNvPr id="3" name="Subtitle 2">
                <a:extLst>
                  <a:ext uri="{FF2B5EF4-FFF2-40B4-BE49-F238E27FC236}">
                    <a16:creationId xmlns:a16="http://schemas.microsoft.com/office/drawing/2014/main" id="{4FBA6B72-439D-48CF-B56A-BEC1F8FF737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0" y="184997"/>
                <a:ext cx="12191999" cy="6255560"/>
              </a:xfrm>
              <a:blipFill>
                <a:blip r:embed="rId2"/>
                <a:stretch>
                  <a:fillRect l="-2500" t="-4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98F2332E-139F-44DF-B2E6-4F82C845C59D}"/>
              </a:ext>
            </a:extLst>
          </p:cNvPr>
          <p:cNvSpPr/>
          <p:nvPr/>
        </p:nvSpPr>
        <p:spPr>
          <a:xfrm>
            <a:off x="1107586" y="1805902"/>
            <a:ext cx="3781944" cy="1914351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85C484-2C3A-45E7-ADAC-9937F3946F5B}"/>
              </a:ext>
            </a:extLst>
          </p:cNvPr>
          <p:cNvSpPr txBox="1"/>
          <p:nvPr/>
        </p:nvSpPr>
        <p:spPr>
          <a:xfrm>
            <a:off x="4883426" y="2423443"/>
            <a:ext cx="10469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3cm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965DDA-E4FD-4F5C-92E0-E7C63A2478F2}"/>
              </a:ext>
            </a:extLst>
          </p:cNvPr>
          <p:cNvSpPr txBox="1"/>
          <p:nvPr/>
        </p:nvSpPr>
        <p:spPr>
          <a:xfrm>
            <a:off x="2722842" y="3720253"/>
            <a:ext cx="10469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5cm</a:t>
            </a:r>
          </a:p>
        </p:txBody>
      </p:sp>
      <p:graphicFrame>
        <p:nvGraphicFramePr>
          <p:cNvPr id="7" name="Table 8">
            <a:extLst>
              <a:ext uri="{FF2B5EF4-FFF2-40B4-BE49-F238E27FC236}">
                <a16:creationId xmlns:a16="http://schemas.microsoft.com/office/drawing/2014/main" id="{CF710B52-A4E5-418A-8360-6F71769D98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0087695"/>
              </p:ext>
            </p:extLst>
          </p:nvPr>
        </p:nvGraphicFramePr>
        <p:xfrm>
          <a:off x="6634262" y="1805902"/>
          <a:ext cx="3958805" cy="2037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1761">
                  <a:extLst>
                    <a:ext uri="{9D8B030D-6E8A-4147-A177-3AD203B41FA5}">
                      <a16:colId xmlns:a16="http://schemas.microsoft.com/office/drawing/2014/main" val="2049707359"/>
                    </a:ext>
                  </a:extLst>
                </a:gridCol>
                <a:gridCol w="791761">
                  <a:extLst>
                    <a:ext uri="{9D8B030D-6E8A-4147-A177-3AD203B41FA5}">
                      <a16:colId xmlns:a16="http://schemas.microsoft.com/office/drawing/2014/main" val="3214961265"/>
                    </a:ext>
                  </a:extLst>
                </a:gridCol>
                <a:gridCol w="791761">
                  <a:extLst>
                    <a:ext uri="{9D8B030D-6E8A-4147-A177-3AD203B41FA5}">
                      <a16:colId xmlns:a16="http://schemas.microsoft.com/office/drawing/2014/main" val="2838328922"/>
                    </a:ext>
                  </a:extLst>
                </a:gridCol>
                <a:gridCol w="791761">
                  <a:extLst>
                    <a:ext uri="{9D8B030D-6E8A-4147-A177-3AD203B41FA5}">
                      <a16:colId xmlns:a16="http://schemas.microsoft.com/office/drawing/2014/main" val="3827935121"/>
                    </a:ext>
                  </a:extLst>
                </a:gridCol>
                <a:gridCol w="791761">
                  <a:extLst>
                    <a:ext uri="{9D8B030D-6E8A-4147-A177-3AD203B41FA5}">
                      <a16:colId xmlns:a16="http://schemas.microsoft.com/office/drawing/2014/main" val="2505982199"/>
                    </a:ext>
                  </a:extLst>
                </a:gridCol>
              </a:tblGrid>
              <a:tr h="67907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935186"/>
                  </a:ext>
                </a:extLst>
              </a:tr>
              <a:tr h="679076">
                <a:tc>
                  <a:txBody>
                    <a:bodyPr/>
                    <a:lstStyle/>
                    <a:p>
                      <a:pPr algn="ctr"/>
                      <a:r>
                        <a:rPr lang="el-GR" b="1" dirty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714651"/>
                  </a:ext>
                </a:extLst>
              </a:tr>
              <a:tr h="679076">
                <a:tc>
                  <a:txBody>
                    <a:bodyPr/>
                    <a:lstStyle/>
                    <a:p>
                      <a:pPr algn="ctr"/>
                      <a:r>
                        <a:rPr lang="el-GR" b="1" dirty="0">
                          <a:solidFill>
                            <a:schemeClr val="bg1"/>
                          </a:solidFill>
                        </a:rPr>
                        <a:t>11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>
                          <a:solidFill>
                            <a:schemeClr val="bg1"/>
                          </a:solidFill>
                        </a:rPr>
                        <a:t>13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>
                          <a:solidFill>
                            <a:schemeClr val="bg1"/>
                          </a:solidFill>
                        </a:rPr>
                        <a:t>14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>
                          <a:solidFill>
                            <a:schemeClr val="bg1"/>
                          </a:solidFill>
                        </a:rPr>
                        <a:t>15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2204264"/>
                  </a:ext>
                </a:extLst>
              </a:tr>
            </a:tbl>
          </a:graphicData>
        </a:graphic>
      </p:graphicFrame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C95D5850-5B4F-41A9-A94B-DE1B0E457753}"/>
              </a:ext>
            </a:extLst>
          </p:cNvPr>
          <p:cNvCxnSpPr>
            <a:cxnSpLocks/>
          </p:cNvCxnSpPr>
          <p:nvPr/>
        </p:nvCxnSpPr>
        <p:spPr>
          <a:xfrm>
            <a:off x="6095999" y="5450101"/>
            <a:ext cx="530087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5B86354C-E74F-4CFD-A686-3B619E146856}"/>
              </a:ext>
            </a:extLst>
          </p:cNvPr>
          <p:cNvSpPr txBox="1"/>
          <p:nvPr/>
        </p:nvSpPr>
        <p:spPr>
          <a:xfrm>
            <a:off x="6626086" y="5202425"/>
            <a:ext cx="46122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/>
              <a:t>Τετραγωνικά εκατοστόμετρα</a:t>
            </a:r>
            <a:endParaRPr lang="en-US" sz="28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6F83DD2-2580-4783-AE21-1FFF02D916AA}"/>
              </a:ext>
            </a:extLst>
          </p:cNvPr>
          <p:cNvSpPr txBox="1"/>
          <p:nvPr/>
        </p:nvSpPr>
        <p:spPr>
          <a:xfrm>
            <a:off x="249247" y="2445757"/>
            <a:ext cx="10469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3cm</a:t>
            </a:r>
          </a:p>
        </p:txBody>
      </p:sp>
    </p:spTree>
    <p:extLst>
      <p:ext uri="{BB962C8B-B14F-4D97-AF65-F5344CB8AC3E}">
        <p14:creationId xmlns:p14="http://schemas.microsoft.com/office/powerpoint/2010/main" val="3562484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8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FBA6B72-439D-48CF-B56A-BEC1F8FF73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0329" y="184997"/>
            <a:ext cx="11330610" cy="6255560"/>
          </a:xfrm>
        </p:spPr>
        <p:txBody>
          <a:bodyPr>
            <a:normAutofit/>
          </a:bodyPr>
          <a:lstStyle/>
          <a:p>
            <a:pPr algn="just"/>
            <a:endParaRPr lang="en-US" sz="2800" dirty="0"/>
          </a:p>
          <a:p>
            <a:pPr algn="just"/>
            <a:endParaRPr lang="en-US" sz="28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A900FEC-A07E-4C34-8875-D5BB3BD31525}"/>
              </a:ext>
            </a:extLst>
          </p:cNvPr>
          <p:cNvSpPr/>
          <p:nvPr/>
        </p:nvSpPr>
        <p:spPr>
          <a:xfrm>
            <a:off x="490329" y="295422"/>
            <a:ext cx="6414054" cy="1096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Να βρεις τ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</a:t>
            </a:r>
            <a:r>
              <a:rPr kumimoji="0" lang="en-US" sz="4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l-GR" sz="4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Εμβαδόν</a:t>
            </a:r>
            <a:r>
              <a:rPr kumimoji="0" lang="el-GR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B92BA5-8D4E-404B-A2DA-0D4F54FC23DE}"/>
              </a:ext>
            </a:extLst>
          </p:cNvPr>
          <p:cNvSpPr txBox="1"/>
          <p:nvPr/>
        </p:nvSpPr>
        <p:spPr>
          <a:xfrm>
            <a:off x="3115987" y="2101602"/>
            <a:ext cx="866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800" noProof="0" dirty="0">
                <a:solidFill>
                  <a:prstClr val="black"/>
                </a:solidFill>
                <a:latin typeface="Calibri" panose="020F0502020204030204"/>
              </a:rPr>
              <a:t>6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F4D25D7-68E5-46D9-A7B7-D385DE0F2AE5}"/>
              </a:ext>
            </a:extLst>
          </p:cNvPr>
          <p:cNvSpPr txBox="1"/>
          <p:nvPr/>
        </p:nvSpPr>
        <p:spPr>
          <a:xfrm>
            <a:off x="417877" y="3429000"/>
            <a:ext cx="866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4cm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0410CE69-DBAE-4B2B-BB93-F336A34B68B2}"/>
                  </a:ext>
                </a:extLst>
              </p:cNvPr>
              <p:cNvSpPr/>
              <p:nvPr/>
            </p:nvSpPr>
            <p:spPr>
              <a:xfrm>
                <a:off x="793296" y="5565912"/>
                <a:ext cx="3765452" cy="9144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/>
                <a:r>
                  <a:rPr lang="el-GR" sz="2800" noProof="0" dirty="0">
                    <a:solidFill>
                      <a:prstClr val="black"/>
                    </a:solidFill>
                    <a:latin typeface="Calibri" panose="020F0502020204030204"/>
                  </a:rPr>
                  <a:t>Εμβαδόν= 4 Χ 6=24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l-GR" sz="2800" noProof="0" dirty="0">
                    <a:solidFill>
                      <a:prstClr val="black"/>
                    </a:solidFill>
                    <a:latin typeface="Calibri" panose="020F0502020204030204"/>
                  </a:rPr>
                  <a:t> </a:t>
                </a:r>
                <a:endPara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0410CE69-DBAE-4B2B-BB93-F336A34B68B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296" y="5565912"/>
                <a:ext cx="3765452" cy="914400"/>
              </a:xfrm>
              <a:prstGeom prst="rect">
                <a:avLst/>
              </a:prstGeom>
              <a:blipFill>
                <a:blip r:embed="rId2"/>
                <a:stretch>
                  <a:fillRect l="-323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A7125281-430D-4D64-BC05-DC67804D0BE8}"/>
              </a:ext>
            </a:extLst>
          </p:cNvPr>
          <p:cNvSpPr/>
          <p:nvPr/>
        </p:nvSpPr>
        <p:spPr>
          <a:xfrm>
            <a:off x="7651700" y="2624823"/>
            <a:ext cx="3073448" cy="229815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noFill/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AAD99DA-1270-4CCF-8A7D-5B64398876ED}"/>
              </a:ext>
            </a:extLst>
          </p:cNvPr>
          <p:cNvSpPr txBox="1"/>
          <p:nvPr/>
        </p:nvSpPr>
        <p:spPr>
          <a:xfrm>
            <a:off x="8755155" y="2101602"/>
            <a:ext cx="866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800" dirty="0">
                <a:solidFill>
                  <a:prstClr val="black"/>
                </a:solidFill>
                <a:latin typeface="Calibri" panose="020F0502020204030204"/>
              </a:rPr>
              <a:t>4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90ED89B-21AF-4690-A920-ED109BEE38D9}"/>
              </a:ext>
            </a:extLst>
          </p:cNvPr>
          <p:cNvSpPr txBox="1"/>
          <p:nvPr/>
        </p:nvSpPr>
        <p:spPr>
          <a:xfrm>
            <a:off x="6818292" y="3442016"/>
            <a:ext cx="866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800" dirty="0">
                <a:solidFill>
                  <a:prstClr val="black"/>
                </a:solidFill>
                <a:latin typeface="Calibri" panose="020F0502020204030204"/>
              </a:rPr>
              <a:t>4</a:t>
            </a: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cm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26F7BE79-50F4-4BAA-B611-FE7FACBCA703}"/>
                  </a:ext>
                </a:extLst>
              </p:cNvPr>
              <p:cNvSpPr/>
              <p:nvPr/>
            </p:nvSpPr>
            <p:spPr>
              <a:xfrm>
                <a:off x="7796083" y="5320034"/>
                <a:ext cx="3398198" cy="9144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/>
                <a:r>
                  <a:rPr lang="en-US" sz="2800" noProof="0" dirty="0">
                    <a:solidFill>
                      <a:prstClr val="black"/>
                    </a:solidFill>
                    <a:latin typeface="Calibri" panose="020F0502020204030204"/>
                  </a:rPr>
                  <a:t>E</a:t>
                </a:r>
                <a:r>
                  <a:rPr kumimoji="0" lang="el-GR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= </a:t>
                </a: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4</a:t>
                </a:r>
                <a:r>
                  <a:rPr kumimoji="0" lang="en-US" sz="28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X 4=16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26F7BE79-50F4-4BAA-B611-FE7FACBCA70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6083" y="5320034"/>
                <a:ext cx="3398198" cy="914400"/>
              </a:xfrm>
              <a:prstGeom prst="rect">
                <a:avLst/>
              </a:prstGeom>
              <a:blipFill>
                <a:blip r:embed="rId3"/>
                <a:stretch>
                  <a:fillRect l="-377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C420229C-43EE-46DB-A382-3924FE9EB0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7832968"/>
              </p:ext>
            </p:extLst>
          </p:nvPr>
        </p:nvGraphicFramePr>
        <p:xfrm>
          <a:off x="1211962" y="2624822"/>
          <a:ext cx="4674588" cy="2298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9098">
                  <a:extLst>
                    <a:ext uri="{9D8B030D-6E8A-4147-A177-3AD203B41FA5}">
                      <a16:colId xmlns:a16="http://schemas.microsoft.com/office/drawing/2014/main" val="4124737221"/>
                    </a:ext>
                  </a:extLst>
                </a:gridCol>
                <a:gridCol w="779098">
                  <a:extLst>
                    <a:ext uri="{9D8B030D-6E8A-4147-A177-3AD203B41FA5}">
                      <a16:colId xmlns:a16="http://schemas.microsoft.com/office/drawing/2014/main" val="1500980661"/>
                    </a:ext>
                  </a:extLst>
                </a:gridCol>
                <a:gridCol w="779098">
                  <a:extLst>
                    <a:ext uri="{9D8B030D-6E8A-4147-A177-3AD203B41FA5}">
                      <a16:colId xmlns:a16="http://schemas.microsoft.com/office/drawing/2014/main" val="1080419929"/>
                    </a:ext>
                  </a:extLst>
                </a:gridCol>
                <a:gridCol w="779098">
                  <a:extLst>
                    <a:ext uri="{9D8B030D-6E8A-4147-A177-3AD203B41FA5}">
                      <a16:colId xmlns:a16="http://schemas.microsoft.com/office/drawing/2014/main" val="3760587507"/>
                    </a:ext>
                  </a:extLst>
                </a:gridCol>
                <a:gridCol w="779098">
                  <a:extLst>
                    <a:ext uri="{9D8B030D-6E8A-4147-A177-3AD203B41FA5}">
                      <a16:colId xmlns:a16="http://schemas.microsoft.com/office/drawing/2014/main" val="339055502"/>
                    </a:ext>
                  </a:extLst>
                </a:gridCol>
                <a:gridCol w="779098">
                  <a:extLst>
                    <a:ext uri="{9D8B030D-6E8A-4147-A177-3AD203B41FA5}">
                      <a16:colId xmlns:a16="http://schemas.microsoft.com/office/drawing/2014/main" val="2116147600"/>
                    </a:ext>
                  </a:extLst>
                </a:gridCol>
              </a:tblGrid>
              <a:tr h="57453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135315"/>
                  </a:ext>
                </a:extLst>
              </a:tr>
              <a:tr h="57453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147673"/>
                  </a:ext>
                </a:extLst>
              </a:tr>
              <a:tr h="57453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378711"/>
                  </a:ext>
                </a:extLst>
              </a:tr>
              <a:tr h="57453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09295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1388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6" grpId="0"/>
      <p:bldP spid="17" grpId="0"/>
      <p:bldP spid="18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242</Words>
  <Application>Microsoft Office PowerPoint</Application>
  <PresentationFormat>Widescreen</PresentationFormat>
  <Paragraphs>69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ΠΕΡΙΜΕΤΡΟΣ ΚΑΙ ΕΜΒΑΔΟΝ ΣΧΗΜΑΤΩΝ</vt:lpstr>
      <vt:lpstr>Περίμετρος είναι το γύρω γύρω ενός σχήματος, ενώ το Εμβαδόν είναι η επιφάνεια του.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ΕΜΒΑΔΟΝ ΣΧΗΜΑΤΩΝ</dc:title>
  <dc:creator>savvas trichas</dc:creator>
  <cp:lastModifiedBy>savvas trichas</cp:lastModifiedBy>
  <cp:revision>14</cp:revision>
  <dcterms:created xsi:type="dcterms:W3CDTF">2021-01-06T12:02:13Z</dcterms:created>
  <dcterms:modified xsi:type="dcterms:W3CDTF">2021-01-11T18:00:10Z</dcterms:modified>
</cp:coreProperties>
</file>